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859" r:id="rId2"/>
    <p:sldId id="906" r:id="rId3"/>
    <p:sldId id="910" r:id="rId4"/>
    <p:sldId id="911" r:id="rId5"/>
    <p:sldId id="912" r:id="rId6"/>
    <p:sldId id="913" r:id="rId7"/>
    <p:sldId id="914" r:id="rId8"/>
    <p:sldId id="915" r:id="rId9"/>
    <p:sldId id="916" r:id="rId10"/>
    <p:sldId id="917" r:id="rId11"/>
    <p:sldId id="918" r:id="rId12"/>
    <p:sldId id="919" r:id="rId13"/>
    <p:sldId id="920" r:id="rId14"/>
    <p:sldId id="921" r:id="rId15"/>
    <p:sldId id="922" r:id="rId16"/>
    <p:sldId id="923" r:id="rId17"/>
    <p:sldId id="924" r:id="rId18"/>
    <p:sldId id="925" r:id="rId19"/>
    <p:sldId id="926" r:id="rId20"/>
    <p:sldId id="927" r:id="rId21"/>
    <p:sldId id="928"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smtClean="0">
                <a:solidFill>
                  <a:srgbClr val="70AD47">
                    <a:lumMod val="75000"/>
                  </a:srgbClr>
                </a:solidFill>
                <a:ea typeface="楷体" panose="02010609060101010101" pitchFamily="49" charset="-122"/>
                <a:cs typeface="Times New Roman" panose="02020603050405020304" pitchFamily="18" charset="0"/>
              </a:rPr>
              <a:t>期末专题复习</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212976"/>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专题四　民族解放运动与国际共产主义运动</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二、 材料解析题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世纪末</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西班牙和葡萄牙的殖民统治引发了拉丁美洲殖民地人民的普遍不满。在各族人民民族民主意识日益增长的基础上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拉丁美洲爆发了争取民族独立的武装起义。随着工业革命的深化和资本主义的不断发展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资本主义世界殖民体系建立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资本主义列强与殖民地半殖民地国家和地区的矛盾进一步激化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亚非拉殖民地半殖民地人民争取民族独立的斗争高涨。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摘编自吴于廑、齐世荣主编《世界史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近代史编》</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第一次世界大战对殖民体系构成了强有力的冲击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促进了殖民地半殖民地国家民族意识的觉醒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列强在一定程度上放松了对殖民地半殖民地的控制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使其民族资产阶级和无产阶级的力量都得以成长壮大起来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因而战后相继爆发了印度的非暴力不合作运动、埃及的华夫脱运动等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亚非拉民族民主运动高涨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这表明任意宰割落后国家和民族的殖民政策已难以为继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帝国主义殖民体系开始陷入危机。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摘编自张建华主编《世界现代史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1900</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2000</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利比亚宣布独立。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埃及爆发革命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推翻了英国扶持的封建王朝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次年埃及共和国成立。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阿尔及利亚开展反法游击战争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阿尔及利亚获得独立。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个国家获得独立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这一年因此被称为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年纳米比亚独立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标志着所有非洲国家都摆脱了殖民主义的枷锁</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根据材料一并结合所学知识，写出在拉丁美洲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争取民族独立的武装起义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中被誉为南美的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解放者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的历史人物。根据材料一，指出资本主义世界殖民体系的建立产生了什么影响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根据材料二，指出第一次世界大战后亚非拉民族民主运动高涨的原因。结合所学知识，举出一例这一时期发生在中国与民族民主运动相关的史事</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2006" y="2324632"/>
            <a:ext cx="11485848"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玻利瓦尔和圣马丁。进一步激化了资本主义列强与殖民地半殖民地国家和地区的矛盾；亚非拉殖民地半殖民地人民争取民族独立的斗争高涨。</a:t>
            </a:r>
            <a:endParaRPr lang="zh-CN" altLang="zh-CN" sz="1200">
              <a:solidFill>
                <a:srgbClr val="000000"/>
              </a:solidFill>
              <a:cs typeface="Times New Roman" panose="02020603050405020304" pitchFamily="18" charset="0"/>
            </a:endParaRPr>
          </a:p>
        </p:txBody>
      </p:sp>
      <p:sp>
        <p:nvSpPr>
          <p:cNvPr id="4" name="矩形 3"/>
          <p:cNvSpPr/>
          <p:nvPr/>
        </p:nvSpPr>
        <p:spPr>
          <a:xfrm>
            <a:off x="360854" y="4676943"/>
            <a:ext cx="11485848"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第一次世界大战冲击了殖民体系；殖民地半殖民地国家民族意识觉醒；民族资产阶级和无产阶级力量壮大。五四运动、中国共产党成立、国民革命运动</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或北伐战争</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根据材料三并结合所学知识，概述第二次世界大战后非洲独立进程的三个阶段</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根据上述材料并结合所学知识，谈谈你对亚非拉民族独立运动的认识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1340768"/>
            <a:ext cx="11512136" cy="175432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第一阶段，</a:t>
            </a:r>
            <a:r>
              <a:rPr lang="en-US" altLang="zh-CN" sz="2400">
                <a:cs typeface="Times New Roman" panose="02020603050405020304" pitchFamily="18" charset="0"/>
              </a:rPr>
              <a:t>20</a:t>
            </a:r>
            <a:r>
              <a:rPr lang="zh-CN" altLang="zh-CN" sz="2400">
                <a:cs typeface="Times New Roman" panose="02020603050405020304" pitchFamily="18" charset="0"/>
              </a:rPr>
              <a:t>世纪</a:t>
            </a:r>
            <a:r>
              <a:rPr lang="en-US" altLang="zh-CN" sz="2400">
                <a:cs typeface="Times New Roman" panose="02020603050405020304" pitchFamily="18" charset="0"/>
              </a:rPr>
              <a:t>50</a:t>
            </a:r>
            <a:r>
              <a:rPr lang="zh-CN" altLang="zh-CN" sz="2400">
                <a:cs typeface="Times New Roman" panose="02020603050405020304" pitchFamily="18" charset="0"/>
              </a:rPr>
              <a:t>年代，独立运动首先在北非展开；第二阶段，</a:t>
            </a:r>
            <a:r>
              <a:rPr lang="en-US" altLang="zh-CN" sz="2400">
                <a:cs typeface="Times New Roman" panose="02020603050405020304" pitchFamily="18" charset="0"/>
              </a:rPr>
              <a:t>20</a:t>
            </a:r>
            <a:r>
              <a:rPr lang="zh-CN" altLang="zh-CN" sz="2400">
                <a:cs typeface="Times New Roman" panose="02020603050405020304" pitchFamily="18" charset="0"/>
              </a:rPr>
              <a:t>世纪六七十年代，独立运动进入高潮，绝大多数殖民地国家先后获得了独立；第三阶段，</a:t>
            </a:r>
            <a:r>
              <a:rPr lang="en-US" altLang="zh-CN" sz="2400">
                <a:cs typeface="Times New Roman" panose="02020603050405020304" pitchFamily="18" charset="0"/>
              </a:rPr>
              <a:t>20</a:t>
            </a:r>
            <a:r>
              <a:rPr lang="zh-CN" altLang="zh-CN" sz="2400">
                <a:cs typeface="Times New Roman" panose="02020603050405020304" pitchFamily="18" charset="0"/>
              </a:rPr>
              <a:t>世纪</a:t>
            </a:r>
            <a:r>
              <a:rPr lang="en-US" altLang="zh-CN" sz="2400">
                <a:cs typeface="Times New Roman" panose="02020603050405020304" pitchFamily="18" charset="0"/>
              </a:rPr>
              <a:t>90</a:t>
            </a:r>
            <a:r>
              <a:rPr lang="zh-CN" altLang="zh-CN" sz="2400">
                <a:cs typeface="Times New Roman" panose="02020603050405020304" pitchFamily="18" charset="0"/>
              </a:rPr>
              <a:t>年代，所有非洲国家都获得了独立。</a:t>
            </a:r>
            <a:endParaRPr lang="zh-CN" altLang="zh-CN" sz="1200">
              <a:solidFill>
                <a:srgbClr val="000000"/>
              </a:solidFill>
              <a:cs typeface="Times New Roman" panose="02020603050405020304" pitchFamily="18" charset="0"/>
            </a:endParaRPr>
          </a:p>
        </p:txBody>
      </p:sp>
      <p:sp>
        <p:nvSpPr>
          <p:cNvPr id="4" name="矩形 3"/>
          <p:cNvSpPr/>
          <p:nvPr/>
        </p:nvSpPr>
        <p:spPr>
          <a:xfrm>
            <a:off x="360854" y="3501008"/>
            <a:ext cx="11485848"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民族意识的觉醒推动了亚非拉民族独立运动的兴起和发展；亚非拉民族独立运动改变着世界的面貌；亚非拉国家要结合本国国情，坚持走独立自主与和平发展道路。</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hangingPunct="0">
              <a:lnSpc>
                <a:spcPct val="130000"/>
              </a:lnSpc>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　《共产党宣言》书影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公社的英雄们以无产阶级的首创精神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沉重地打击了资本主义世界的旧秩序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创建了第一个无产阶级政权的雏形。巴黎公社建立的是人类历史上第一个人民当家作主的政权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民主原则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公仆原则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基础上建立了初步完整的无产阶级政治制度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塑造了政治文明的新形态。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30000"/>
              </a:lnSpc>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摘编自段治文、石然</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《政治体制改革</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30000"/>
              </a:lnSpc>
              <a:spcAft>
                <a:spcPts val="0"/>
              </a:spcAf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视域下的巴黎公社政治文明探析》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497571" y="980728"/>
            <a:ext cx="1212414" cy="1728192"/>
          </a:xfrm>
          <a:prstGeom prst="rect">
            <a:avLst/>
          </a:prstGeom>
        </p:spPr>
      </p:pic>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指出图一文献的发表时间及历史意义。根据材料一，概括巴黎公社的历史影响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412776"/>
            <a:ext cx="11485848" cy="1684244"/>
          </a:xfrm>
          <a:prstGeom prst="rect">
            <a:avLst/>
          </a:prstGeom>
        </p:spPr>
        <p:txBody>
          <a:bodyPr wrap="square">
            <a:spAutoFit/>
          </a:bodyPr>
          <a:lstStyle/>
          <a:p>
            <a:pPr algn="just">
              <a:lnSpc>
                <a:spcPct val="150000"/>
              </a:lnSpc>
              <a:spcAft>
                <a:spcPts val="0"/>
              </a:spcAft>
            </a:pPr>
            <a:r>
              <a:rPr lang="en-US" altLang="zh-CN" sz="2400">
                <a:cs typeface="Times New Roman" panose="02020603050405020304" pitchFamily="18" charset="0"/>
              </a:rPr>
              <a:t>1848</a:t>
            </a:r>
            <a:r>
              <a:rPr lang="zh-CN" altLang="zh-CN" sz="2400">
                <a:cs typeface="Times New Roman" panose="02020603050405020304" pitchFamily="18" charset="0"/>
              </a:rPr>
              <a:t>年；标志着马克思主义的诞生。沉重地打击了资本主义世界的旧秩序；创建了第一个无产阶级政权的雏形；建立了人类历史上第一个人民当家作主的政权；塑造了政治文明的新形态。</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答出任意两点即可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　新经济政策实施前后农业的发展</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s56.jpg" descr="id:2147492581;FounderCES"/>
          <p:cNvPicPr/>
          <p:nvPr/>
        </p:nvPicPr>
        <p:blipFill>
          <a:blip r:embed="rId2"/>
          <a:stretch>
            <a:fillRect/>
          </a:stretch>
        </p:blipFill>
        <p:spPr>
          <a:xfrm>
            <a:off x="2844958" y="1340768"/>
            <a:ext cx="6517640" cy="3620770"/>
          </a:xfrm>
          <a:prstGeom prst="rect">
            <a:avLst/>
          </a:prstGeom>
        </p:spPr>
      </p:pic>
    </p:spTree>
    <p:extLst>
      <p:ext uri="{BB962C8B-B14F-4D97-AF65-F5344CB8AC3E}">
        <p14:creationId xmlns:p14="http://schemas.microsoft.com/office/powerpoint/2010/main" val="2750421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新经济政策的实施表明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苏俄放弃了用战时共产主义政策直接过渡到社会主义的设想和实践。他们从国情出发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对小农占优势的俄国如何建设社会主义的问题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探索出了一条新途径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即在无产阶级国家的领导和监督下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允许多种所有制并存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利用市场和商品货币关系来扩大生产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改善和巩固工农联盟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逐渐过渡到社会主义。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摘编自徐蓝主编《世界近现代史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1500</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2007</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根据图二，指出新经济政策实施前后农业生产的变化</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所学知识，概括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苏俄放弃了用战时共产主义政策</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过渡到社会主义的设想和实践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的背景。根据材料二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新经济政策的特点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3140968"/>
            <a:ext cx="11485848" cy="2862322"/>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新经济政策实施前，苏俄粮食作物耕种面积及产量持续下降；新经济政策实施后，苏俄</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联</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粮食作物耕种面积及产量逐渐恢复，且持续增长。经历了数年战争的苏维埃俄国，经济异常困难，社会矛盾加剧；列宁在调查后认为，只有改变战时共产主义政策，才能恢复和发展生产。在无产阶级国家的领导和监督下，允许多种所有制并存；利用市场和商品货币关系来扩大生产，逐渐向社会主义过渡。</a:t>
            </a:r>
            <a:endParaRPr lang="zh-CN" altLang="zh-CN" sz="120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8111430" y="781215"/>
            <a:ext cx="3826299" cy="2345151"/>
          </a:xfrm>
          <a:prstGeom prst="rect">
            <a:avLst/>
          </a:prstGeom>
        </p:spPr>
      </p:pic>
    </p:spTree>
    <p:extLst>
      <p:ext uri="{BB962C8B-B14F-4D97-AF65-F5344CB8AC3E}">
        <p14:creationId xmlns:p14="http://schemas.microsoft.com/office/powerpoint/2010/main" val="77013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华盛顿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被称为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，圣马丁被称为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自由的奠基人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，玻利瓦尔被称为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解放者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，甘地被称为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圣雄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。他们之所以享有如此的赞誉是因为</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领导了民族解放运动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参与了资产阶级革命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主导了国际秩序建立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047534" y="1988840"/>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赫鲁晓夫顶住了压力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站出来揭露斯大林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破除个人迷信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成为苏联第一个改革者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在苏联历史上留下了不能抹杀的深深印痕。勃列日涅夫执政初期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对改革持积极态度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力图通过改革扭转经济下滑趋势。但从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年代上半期开始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保守、僵化与停止改革的趋势日益明显。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摘编自陆南泉</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《对苏联改革历史的</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回顾与再思考》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6443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根据材料三并结合所学知识，分别列举一例赫鲁晓夫与勃列日涅夫改革的措施，并评价苏联的改革</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综合上述材料并结合所学知识，概括国际共产主义的总体发展特点。综上所述，谈谈国际共产主义的探索与发展对新时代中国特色社会主义现代化建设的启示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15200" y="1810320"/>
            <a:ext cx="494046" cy="646331"/>
          </a:xfrm>
          <a:prstGeom prst="rect">
            <a:avLst/>
          </a:prstGeom>
        </p:spPr>
        <p:txBody>
          <a:bodyPr wrap="none">
            <a:spAutoFit/>
          </a:bodyPr>
          <a:lstStyle/>
          <a:p>
            <a:pPr>
              <a:lnSpc>
                <a:spcPct val="150000"/>
              </a:lnSpc>
              <a:spcAft>
                <a:spcPts val="0"/>
              </a:spcAft>
            </a:pPr>
            <a:r>
              <a:rPr lang="zh-CN" altLang="zh-CN" sz="2400">
                <a:cs typeface="Times New Roman" panose="02020603050405020304" pitchFamily="18" charset="0"/>
              </a:rPr>
              <a:t>略</a:t>
            </a:r>
            <a:endParaRPr lang="zh-CN" altLang="zh-CN" sz="1200">
              <a:solidFill>
                <a:srgbClr val="000000"/>
              </a:solidFill>
              <a:cs typeface="Times New Roman" panose="02020603050405020304" pitchFamily="18" charset="0"/>
            </a:endParaRPr>
          </a:p>
        </p:txBody>
      </p:sp>
      <p:sp>
        <p:nvSpPr>
          <p:cNvPr id="4" name="矩形 3"/>
          <p:cNvSpPr/>
          <p:nvPr/>
        </p:nvSpPr>
        <p:spPr>
          <a:xfrm>
            <a:off x="334566" y="3496940"/>
            <a:ext cx="11512654" cy="2308324"/>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发展的长期性、斗争的复杂性、过程的曲折性等。坚持以人民为中心的发展思想；坚持科学发展观；坚持结合本国具体国情，制定符合国情的政策和改革措施；坚持社会主义制度创新、理论创新，不断完善和丰富马克思主义的时代化内涵；坚定不移走中国特色社会主义道路；坚持四个自信不动摇；等等。</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164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民族解放运动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是指殖民地半殖民地人民争取民族独立和进行民族解放斗争的历史，民族解放运动贯穿于整个世界近现代史，是其主要线索之一。下列历史事件属于这一主要线索的是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美国南北战争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印度民族大起义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俄国二月革命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俄国农奴制</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350790"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广元中考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十月革命是人类历史上第一次胜利的社会主义革命，建立了第一个无产阶级专政的国家，推动了国际无产阶级革命运动，鼓舞了殖民地半殖民地人民的解放斗争。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材料反映了十月革命的</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背景和过程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背景和意义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过程和性质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性质和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712874"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年，苏俄在收集农民余粮的过程中，遭遇到越来越多的反抗；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年，苏联</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顺利完成了对未遭到旱灾袭击地区的粮食税征收工作。这一反差说明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战时共产主义政策卓有成效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农业集体化得到农民的拥护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农民甘愿为工业化作出牺牲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新经济政策巩固了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工农联盟</a:t>
            </a:r>
            <a:endParaRPr lang="zh-CN" altLang="en-US"/>
          </a:p>
        </p:txBody>
      </p:sp>
      <p:sp>
        <p:nvSpPr>
          <p:cNvPr id="3" name="矩形 2"/>
          <p:cNvSpPr/>
          <p:nvPr/>
        </p:nvSpPr>
        <p:spPr>
          <a:xfrm>
            <a:off x="10152218" y="1446541"/>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学者指出：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我们不应忘记这样一个事实，一个落后、农业占主导、文盲占多数、由于第一次世界大战和国内战争而濒于崩溃的俄国，在极短的时间内变成了各领域都实现工业化、文化普及和科技发达的强大国家。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该学者意在强调苏联</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新经济政策的推行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苏联模式的功绩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农业集体化的开展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社会主义制度</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09888" y="198884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孙中山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和甘地同为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亚洲觉醒</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之先驱。下面两幅图片所蕴含的共同主题是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非暴力不合作</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顺应世界潮流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争取民主自由</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致力于民族</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02867" y="1412776"/>
            <a:ext cx="6203058" cy="2660703"/>
          </a:xfrm>
          <a:prstGeom prst="rect">
            <a:avLst/>
          </a:prstGeom>
        </p:spPr>
      </p:pic>
      <p:sp>
        <p:nvSpPr>
          <p:cNvPr id="4" name="矩形 3"/>
          <p:cNvSpPr/>
          <p:nvPr/>
        </p:nvSpPr>
        <p:spPr>
          <a:xfrm>
            <a:off x="10911862" y="888520"/>
            <a:ext cx="367920" cy="461665"/>
          </a:xfrm>
          <a:prstGeom prst="rect">
            <a:avLst/>
          </a:prstGeom>
        </p:spPr>
        <p:txBody>
          <a:bodyPr wrap="squar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年级某班同学搜集了《苏联成立宣言》以及宣告苏联停止存在的《阿拉木图宣言》等文献资料，对苏联解体这一历史事件开展探究学习。其重要探究价值在于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认识社会主义发展的曲折性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了解苏联的历史发展演变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剖析冷战格局形成的原因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认识世界格局多极化</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趋势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60330"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历史小组搜集了以下资料。据此判断，他们研究的主题是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494088" algn="l"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地图：《非洲独立进程图》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494088" algn="l"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视频：《巴拿马运河主权交接仪式》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494088" algn="l"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《周恩来在万隆会议上的发言》</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第一次世界大战后亚非拉民族运动高涨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第二次世界大战后资本主义的再次扩张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第二次世界大战后亚非拉国家的新发展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第二次世界大战后社会主义事业的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87494" y="89146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bwMode="auto">
          <a:xfrm>
            <a:off x="3862958" y="1353133"/>
            <a:ext cx="5232020" cy="1655144"/>
          </a:xfrm>
          <a:prstGeom prst="rect">
            <a:avLst/>
          </a:prstGeom>
          <a:noFill/>
          <a:ln w="19050"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1013</TotalTime>
  <Words>1195</Words>
  <Application>Microsoft Office PowerPoint</Application>
  <PresentationFormat>自定义</PresentationFormat>
  <Paragraphs>112</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302</cp:revision>
  <dcterms:created xsi:type="dcterms:W3CDTF">2020-11-06T05:24:40Z</dcterms:created>
  <dcterms:modified xsi:type="dcterms:W3CDTF">2024-12-15T14:19:22Z</dcterms:modified>
</cp:coreProperties>
</file>